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851648" cy="18288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WELL COME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854696" cy="3657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MOHAMMAD JILLOR RAHMAN</a:t>
            </a:r>
          </a:p>
          <a:p>
            <a:r>
              <a:rPr lang="en-US" sz="4000" dirty="0" smtClean="0"/>
              <a:t>JR-INSTRUCTOR(PHYSICS)</a:t>
            </a:r>
          </a:p>
          <a:p>
            <a:r>
              <a:rPr lang="en-US" sz="4000" dirty="0" smtClean="0"/>
              <a:t>FENI POLYTECHNIC INSTITUTE,FENI</a:t>
            </a:r>
            <a:endParaRPr lang="en-US" sz="4000" dirty="0" smtClean="0"/>
          </a:p>
        </p:txBody>
      </p:sp>
    </p:spTree>
  </p:cSld>
  <p:clrMapOvr>
    <a:masterClrMapping/>
  </p:clrMapOvr>
  <p:transition advClick="0" advTm="3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Chapter- 3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/>
              <a:t>Complex Roots</a:t>
            </a:r>
          </a:p>
          <a:p>
            <a:r>
              <a:rPr lang="en-US" sz="4000" dirty="0" smtClean="0"/>
              <a:t>(  </a:t>
            </a:r>
            <a:r>
              <a:rPr lang="en-US" sz="4000" dirty="0" err="1" smtClean="0"/>
              <a:t>জটিল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মূল</a:t>
            </a:r>
            <a:r>
              <a:rPr lang="en-US" sz="4000" dirty="0" smtClean="0"/>
              <a:t> )</a:t>
            </a:r>
          </a:p>
          <a:p>
            <a:endParaRPr lang="en-US" dirty="0"/>
          </a:p>
        </p:txBody>
      </p:sp>
    </p:spTree>
  </p:cSld>
  <p:clrMapOvr>
    <a:masterClrMapping/>
  </p:clrMapOvr>
  <p:transition advTm="3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851648" cy="1066800"/>
          </a:xfrm>
        </p:spPr>
        <p:txBody>
          <a:bodyPr/>
          <a:lstStyle/>
          <a:p>
            <a:r>
              <a:rPr lang="bn-BD" dirty="0" smtClean="0">
                <a:latin typeface="Nirmala UI Semilight" pitchFamily="34" charset="0"/>
                <a:cs typeface="Nirmala UI Semilight" pitchFamily="34" charset="0"/>
              </a:rPr>
              <a:t>শিখন ফল </a:t>
            </a:r>
            <a:endParaRPr lang="en-US" dirty="0">
              <a:latin typeface="Nirmala UI Semilight" pitchFamily="34" charset="0"/>
              <a:cs typeface="Nirmala UI Semi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7854696" cy="4038600"/>
          </a:xfrm>
        </p:spPr>
        <p:txBody>
          <a:bodyPr/>
          <a:lstStyle/>
          <a:p>
            <a:r>
              <a:rPr lang="bn-BD" b="1" u="sng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এ অধ্যায় থেকে আমরা যা শিখবোঃ</a:t>
            </a:r>
          </a:p>
          <a:p>
            <a:pPr>
              <a:buFont typeface="Arial" pitchFamily="34" charset="0"/>
              <a:buChar char="•"/>
            </a:pPr>
            <a:r>
              <a:rPr lang="bn-BD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জটিল সংখ্যা কি?</a:t>
            </a:r>
          </a:p>
          <a:p>
            <a:pPr>
              <a:buFont typeface="Arial" pitchFamily="34" charset="0"/>
              <a:buChar char="•"/>
            </a:pPr>
            <a:r>
              <a:rPr lang="bn-BD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কাল্পনিক সংখ্যা ও বাস্তব সংখ্যা কি?</a:t>
            </a:r>
          </a:p>
          <a:p>
            <a:pPr>
              <a:buFont typeface="Arial" pitchFamily="34" charset="0"/>
              <a:buChar char="•"/>
            </a:pPr>
            <a:r>
              <a:rPr lang="bn-BD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 i </a:t>
            </a:r>
            <a:r>
              <a:rPr lang="en-US" dirty="0" err="1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এর</a:t>
            </a:r>
            <a:r>
              <a:rPr lang="en-US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শক্তি</a:t>
            </a:r>
            <a:r>
              <a:rPr lang="en-US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সম্পর্কে</a:t>
            </a:r>
            <a:r>
              <a:rPr lang="en-US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ধারনা</a:t>
            </a:r>
            <a:r>
              <a:rPr lang="en-US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।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সংখ্যার</a:t>
            </a:r>
            <a:r>
              <a:rPr lang="en-US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bn-BD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মডুলাস ও আর্গুমেন্ট</a:t>
            </a:r>
          </a:p>
          <a:p>
            <a:pPr>
              <a:buFont typeface="Arial" pitchFamily="34" charset="0"/>
              <a:buChar char="•"/>
            </a:pPr>
            <a:r>
              <a:rPr lang="bn-BD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জটিল সংখ্যার  যোগ ,বিয়োগ,গুন ও ভাগ</a:t>
            </a:r>
          </a:p>
          <a:p>
            <a:pPr>
              <a:buFont typeface="Arial" pitchFamily="34" charset="0"/>
              <a:buChar char="•"/>
            </a:pPr>
            <a:r>
              <a:rPr lang="bn-BD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জটিল সংখ্যার বর্গমূল ও এর গুণাবলি</a:t>
            </a:r>
          </a:p>
          <a:p>
            <a:pPr>
              <a:buFont typeface="Arial" pitchFamily="34" charset="0"/>
              <a:buChar char="•"/>
            </a:pPr>
            <a:r>
              <a:rPr lang="bn-BD" dirty="0" smtClean="0">
                <a:solidFill>
                  <a:srgbClr val="002060"/>
                </a:solidFill>
                <a:latin typeface="Nirmala UI Semilight" pitchFamily="34" charset="0"/>
                <a:cs typeface="Nirmala UI Semilight" pitchFamily="34" charset="0"/>
              </a:rPr>
              <a:t>এককের ঘনমূল নির্ণয়  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Nirmala UI Semilight" pitchFamily="34" charset="0"/>
              <a:cs typeface="Nirmala UI Semilight" pitchFamily="34" charset="0"/>
            </a:endParaRPr>
          </a:p>
          <a:p>
            <a:pPr>
              <a:buFont typeface="Arial" pitchFamily="34" charset="0"/>
              <a:buChar char="•"/>
            </a:pPr>
            <a:endParaRPr lang="bn-BD" dirty="0" smtClean="0">
              <a:latin typeface="Nirmala UI Semilight" pitchFamily="34" charset="0"/>
              <a:cs typeface="Nirmala UI Semilight" pitchFamily="34" charset="0"/>
            </a:endParaRPr>
          </a:p>
          <a:p>
            <a:pPr>
              <a:buFont typeface="Arial" pitchFamily="34" charset="0"/>
              <a:buChar char="•"/>
            </a:pPr>
            <a:endParaRPr lang="bn-BD" dirty="0" smtClean="0">
              <a:latin typeface="Nirmala UI Semilight" pitchFamily="34" charset="0"/>
              <a:cs typeface="Nirmala UI Semilight" pitchFamily="34" charset="0"/>
            </a:endParaRPr>
          </a:p>
          <a:p>
            <a:endParaRPr lang="bn-BD" dirty="0" smtClean="0">
              <a:latin typeface="Nirmala UI Semilight" pitchFamily="34" charset="0"/>
              <a:cs typeface="Nirmala UI Semilight" pitchFamily="34" charset="0"/>
            </a:endParaRPr>
          </a:p>
          <a:p>
            <a:endParaRPr lang="bn-BD" dirty="0" smtClean="0">
              <a:latin typeface="Nirmala UI Semilight" pitchFamily="34" charset="0"/>
              <a:cs typeface="Nirmala UI Semilight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rmala UI Semilight" pitchFamily="34" charset="0"/>
                <a:cs typeface="Nirmala UI Semilight" pitchFamily="34" charset="0"/>
              </a:rPr>
              <a:t>বিভিন্ন</a:t>
            </a:r>
            <a:r>
              <a:rPr lang="en-US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bn-BD" dirty="0" smtClean="0">
                <a:latin typeface="Nirmala UI Semilight" pitchFamily="34" charset="0"/>
                <a:cs typeface="Nirmala UI Semilight" pitchFamily="34" charset="0"/>
              </a:rPr>
              <a:t>সংজ্ঞাঃ</a:t>
            </a:r>
            <a:endParaRPr lang="en-US" dirty="0">
              <a:latin typeface="Nirmala UI Semilight" pitchFamily="34" charset="0"/>
              <a:cs typeface="Nirmala UI Semiligh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n-BD" b="1" u="sng" dirty="0" smtClean="0">
                <a:latin typeface="Nirmala UI Semilight" pitchFamily="34" charset="0"/>
                <a:cs typeface="Nirmala UI Semilight" pitchFamily="34" charset="0"/>
              </a:rPr>
              <a:t>জটিল সংখ্যাঃ</a:t>
            </a:r>
            <a:r>
              <a:rPr lang="bn-BD" b="1" dirty="0" smtClean="0">
                <a:latin typeface="Nirmala UI Semilight" pitchFamily="34" charset="0"/>
                <a:cs typeface="Nirmala UI Semilight" pitchFamily="34" charset="0"/>
              </a:rPr>
              <a:t> 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একটি বাস্তব ও একটি কাল্পনিক সংখ্যার যোগফল দ্বারা যে সংখ্যাটি প্রকাশ করা হয় তাই জটিল সংখ্যা। a ও b দুটি বাস্তব সংখ্যা হলে , a+ib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আকারে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গঠিত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যে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কোন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সংখ্যাকে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বলা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হয়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</a:p>
          <a:p>
            <a:pPr>
              <a:buNone/>
            </a:pP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     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সংখ্যাটির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a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কে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বাস্তব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এবং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ib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কে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কাল্পনিক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অংশ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বলা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হয়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জটিল সংখ্যাকে z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দ্বারা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প্রকাশ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করা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হয়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  <a:endParaRPr lang="bn-BD" sz="2400" dirty="0" smtClean="0">
              <a:latin typeface="Nirmala UI Semilight" pitchFamily="34" charset="0"/>
              <a:cs typeface="Nirmala UI Semilight" pitchFamily="34" charset="0"/>
            </a:endParaRPr>
          </a:p>
          <a:p>
            <a:r>
              <a:rPr lang="bn-BD" b="1" u="sng" dirty="0" smtClean="0">
                <a:latin typeface="Nirmala UI Semilight" pitchFamily="34" charset="0"/>
                <a:cs typeface="Nirmala UI Semilight" pitchFamily="34" charset="0"/>
              </a:rPr>
              <a:t>বাস্তব সংখ্যাঃ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সকল মূলদ এবং অমূলদ সংখ্যাকে বাস্তব সংখা বলা হয়। যেমনঃ 5, 0, 5.60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ইত্যাদি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</a:p>
          <a:p>
            <a:r>
              <a:rPr lang="en-US" b="1" u="sng" dirty="0" err="1" smtClean="0">
                <a:latin typeface="Nirmala UI Semilight" pitchFamily="34" charset="0"/>
                <a:cs typeface="Nirmala UI Semilight" pitchFamily="34" charset="0"/>
              </a:rPr>
              <a:t>কাল্পনিক</a:t>
            </a:r>
            <a:r>
              <a:rPr lang="en-US" b="1" u="sng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b="1" u="sng" dirty="0" err="1" smtClean="0">
                <a:latin typeface="Nirmala UI Semilight" pitchFamily="34" charset="0"/>
                <a:cs typeface="Nirmala UI Semilight" pitchFamily="34" charset="0"/>
              </a:rPr>
              <a:t>সংখ্যাঃ</a:t>
            </a:r>
            <a:r>
              <a:rPr lang="en-US" b="1" u="sng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যে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বর্গ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ঋণাত্নক তাকে কাল্পনিক সংখা বলে। অন্যভাবে বলা যায় , কোন একটি বাস্তব রাশির সাথে অবাস্তব রাশি থাকলে তাকে কাল্পনিক সংখ্যা বলে।</a:t>
            </a:r>
            <a:r>
              <a:rPr lang="bn-BD" dirty="0" smtClean="0">
                <a:latin typeface="Nirmala UI Semilight" pitchFamily="34" charset="0"/>
                <a:cs typeface="Nirmala UI Semilight" pitchFamily="34" charset="0"/>
              </a:rPr>
              <a:t> কাল্পনিক সংখ্যার একক i. </a:t>
            </a:r>
            <a:r>
              <a:rPr lang="en-US" dirty="0" err="1" smtClean="0">
                <a:latin typeface="Nirmala UI Semilight" pitchFamily="34" charset="0"/>
                <a:cs typeface="Nirmala UI Semilight" pitchFamily="34" charset="0"/>
              </a:rPr>
              <a:t>যার</a:t>
            </a:r>
            <a:r>
              <a:rPr lang="en-US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dirty="0" err="1" smtClean="0">
                <a:latin typeface="Nirmala UI Semilight" pitchFamily="34" charset="0"/>
                <a:cs typeface="Nirmala UI Semilight" pitchFamily="34" charset="0"/>
              </a:rPr>
              <a:t>বর্গ</a:t>
            </a:r>
            <a:r>
              <a:rPr lang="en-US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dirty="0" err="1" smtClean="0">
                <a:latin typeface="Nirmala UI Semilight" pitchFamily="34" charset="0"/>
                <a:cs typeface="Nirmala UI Semilight" pitchFamily="34" charset="0"/>
              </a:rPr>
              <a:t>মান</a:t>
            </a:r>
            <a:r>
              <a:rPr lang="en-US" dirty="0" smtClean="0">
                <a:latin typeface="Nirmala UI Semilight" pitchFamily="34" charset="0"/>
                <a:cs typeface="Nirmala UI Semilight" pitchFamily="34" charset="0"/>
              </a:rPr>
              <a:t> -1.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1066800"/>
            <a:ext cx="71628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n-BD" sz="2600" b="1" u="sng" dirty="0" smtClean="0">
                <a:latin typeface="Nirmala UI Semilight" pitchFamily="34" charset="0"/>
                <a:cs typeface="Nirmala UI Semilight" pitchFamily="34" charset="0"/>
              </a:rPr>
              <a:t>মডুলাস ও আর্গুমেন্টঃ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জটিল রাশির কার্তেসীয় আকার z=x+iy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হলে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z=x+iy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=r(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cos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+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isin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)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কে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রাশি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z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পোলার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আকার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বলা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হয়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এবং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r  ও   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কে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যথাক্রমে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z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মডুলাস ও আর্গুমেন্ট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বলা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হয়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  <a:endParaRPr lang="bn-BD" sz="2400" dirty="0" smtClean="0">
              <a:latin typeface="Nirmala UI Semilight" pitchFamily="34" charset="0"/>
              <a:cs typeface="Nirmala UI Semilight" pitchFamily="34" charset="0"/>
            </a:endParaRPr>
          </a:p>
          <a:p>
            <a:pPr>
              <a:buFont typeface="Arial" pitchFamily="34" charset="0"/>
              <a:buChar char="•"/>
            </a:pPr>
            <a:endParaRPr lang="bn-BD" sz="2400" dirty="0" smtClean="0">
              <a:latin typeface="Nirmala UI Semilight" pitchFamily="34" charset="0"/>
              <a:cs typeface="Nirmala UI Semi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bn-BD" sz="2400" b="1" u="sng" dirty="0" smtClean="0">
                <a:latin typeface="Nirmala UI Semilight" pitchFamily="34" charset="0"/>
                <a:cs typeface="Nirmala UI Semilight" pitchFamily="34" charset="0"/>
              </a:rPr>
              <a:t>জটিল সংখ্যার যোগ ও বিয়োগঃ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z1= a+ib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এবং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z2=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c+id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দুইটি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হলে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এদের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যোগফল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z1+z2=(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a+ib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)+(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c+id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)</a:t>
            </a:r>
          </a:p>
          <a:p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         = (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a+c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) +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i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(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b+d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)</a:t>
            </a:r>
          </a:p>
          <a:p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         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একটি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  <a:endParaRPr lang="bn-BD" sz="2400" dirty="0" smtClean="0">
              <a:latin typeface="Nirmala UI Semilight" pitchFamily="34" charset="0"/>
              <a:cs typeface="Nirmala UI Semilight" pitchFamily="34" charset="0"/>
            </a:endParaRPr>
          </a:p>
          <a:p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          z1= a+ib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এবং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z2=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c+id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দুইটি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হলে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এদের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বিয়োগফল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z1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-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z2=(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a+ib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)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-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(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c+id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)</a:t>
            </a:r>
          </a:p>
          <a:p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         = (a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-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c) +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i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(b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-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d)</a:t>
            </a:r>
          </a:p>
          <a:p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         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একটি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  <a:endParaRPr lang="en-US" sz="2400" dirty="0">
              <a:latin typeface="Nirmala UI Semilight" pitchFamily="34" charset="0"/>
              <a:cs typeface="Nirmala UI Semilight" pitchFamily="34" charset="0"/>
            </a:endParaRPr>
          </a:p>
        </p:txBody>
      </p:sp>
      <p:graphicFrame>
        <p:nvGraphicFramePr>
          <p:cNvPr id="6145" name="Object 1"/>
          <p:cNvGraphicFramePr>
            <a:graphicFrameLocks noChangeAspect="1"/>
          </p:cNvGraphicFramePr>
          <p:nvPr/>
        </p:nvGraphicFramePr>
        <p:xfrm>
          <a:off x="4508500" y="3340100"/>
          <a:ext cx="127000" cy="177800"/>
        </p:xfrm>
        <a:graphic>
          <a:graphicData uri="http://schemas.openxmlformats.org/presentationml/2006/ole">
            <p:oleObj spid="_x0000_s6145" name="Equation" r:id="rId3" imgW="126720" imgH="177480" progId="">
              <p:embed/>
            </p:oleObj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508500" y="3340100"/>
          <a:ext cx="127000" cy="177800"/>
        </p:xfrm>
        <a:graphic>
          <a:graphicData uri="http://schemas.openxmlformats.org/presentationml/2006/ole">
            <p:oleObj spid="_x0000_s6146" name="Equation" r:id="rId4" imgW="126720" imgH="177480" progId="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508500" y="3340100"/>
          <a:ext cx="127000" cy="177800"/>
        </p:xfrm>
        <a:graphic>
          <a:graphicData uri="http://schemas.openxmlformats.org/presentationml/2006/ole">
            <p:oleObj spid="_x0000_s6147" name="Equation" r:id="rId5" imgW="126720" imgH="17748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08500" y="3340100"/>
          <a:ext cx="127000" cy="177800"/>
        </p:xfrm>
        <a:graphic>
          <a:graphicData uri="http://schemas.openxmlformats.org/presentationml/2006/ole">
            <p:oleObj spid="_x0000_s6148" name="Equation" r:id="rId6" imgW="126720" imgH="177480" progId="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4508500" y="3340100"/>
          <a:ext cx="127000" cy="177800"/>
        </p:xfrm>
        <a:graphic>
          <a:graphicData uri="http://schemas.openxmlformats.org/presentationml/2006/ole">
            <p:oleObj spid="_x0000_s6149" name="Equation" r:id="rId7" imgW="126720" imgH="177480" progId="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95400"/>
            <a:ext cx="80772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b="1" dirty="0" smtClean="0">
                <a:latin typeface="Nirmala UI Semilight" pitchFamily="34" charset="0"/>
                <a:cs typeface="Nirmala UI Semilight" pitchFamily="34" charset="0"/>
              </a:rPr>
              <a:t>জটিল সংখ্যার গুন ও ভাগঃ </a:t>
            </a:r>
            <a:r>
              <a:rPr lang="en-US" sz="2600" b="1" dirty="0" smtClean="0">
                <a:latin typeface="Nirmala UI Semilight" pitchFamily="34" charset="0"/>
                <a:cs typeface="Nirmala UI Semilight" pitchFamily="34" charset="0"/>
              </a:rPr>
              <a:t>z1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= a+ib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এবং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z2=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c+id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দুইটি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হলে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এদের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গুনফলঃ </a:t>
            </a:r>
          </a:p>
          <a:p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            z1z2 = (a+ib)(c+id)</a:t>
            </a:r>
          </a:p>
          <a:p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                    =  ac+ iad+ibc+i bd</a:t>
            </a:r>
          </a:p>
          <a:p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                    =  ac+ i(ad+bc)-bd</a:t>
            </a:r>
          </a:p>
          <a:p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                    =  (ac-bd)+ i(ad+bc)</a:t>
            </a:r>
          </a:p>
          <a:p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এটি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একটি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</a:p>
          <a:p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একই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ভাবে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সংখ্যার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ভাগ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ও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করা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2400" dirty="0" err="1" smtClean="0">
                <a:latin typeface="Nirmala UI Semilight" pitchFamily="34" charset="0"/>
                <a:cs typeface="Nirmala UI Semilight" pitchFamily="34" charset="0"/>
              </a:rPr>
              <a:t>যায়</a:t>
            </a:r>
            <a:r>
              <a:rPr lang="en-US" sz="2400" dirty="0" smtClean="0">
                <a:latin typeface="Nirmala UI Semilight" pitchFamily="34" charset="0"/>
                <a:cs typeface="Nirmala UI Semilight" pitchFamily="34" charset="0"/>
              </a:rPr>
              <a:t>।</a:t>
            </a:r>
            <a:r>
              <a:rPr lang="bn-BD" sz="2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endParaRPr lang="en-US" sz="2400" dirty="0">
              <a:latin typeface="Nirmala UI Semilight" pitchFamily="34" charset="0"/>
              <a:cs typeface="Nirmala UI Semilight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1" name="Equation" r:id="rId3" imgW="114120" imgH="215640" progId="">
              <p:embed/>
            </p:oleObj>
          </a:graphicData>
        </a:graphic>
      </p:graphicFrame>
    </p:spTree>
  </p:cSld>
  <p:clrMapOvr>
    <a:masterClrMapping/>
  </p:clrMapOvr>
  <p:transition>
    <p:pull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>
                <a:latin typeface="Nirmala UI Semilight" pitchFamily="34" charset="0"/>
                <a:cs typeface="Nirmala UI Semilight" pitchFamily="34" charset="0"/>
              </a:rPr>
              <a:t>শ্রেণীর কাজঃ</a:t>
            </a:r>
            <a:endParaRPr lang="en-US" dirty="0">
              <a:latin typeface="Nirmala UI Semilight" pitchFamily="34" charset="0"/>
              <a:cs typeface="Nirmala UI Semi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bn-BD" sz="2400" dirty="0" smtClean="0"/>
              <a:t>a+ib=0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 , a ও b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-2i 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বর্গমূল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4+3i </a:t>
            </a:r>
            <a:r>
              <a:rPr lang="en-US" sz="2400" dirty="0" err="1" smtClean="0"/>
              <a:t>এর</a:t>
            </a:r>
            <a:r>
              <a:rPr lang="en-US" sz="2400" dirty="0" smtClean="0"/>
              <a:t> modulus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</a:t>
            </a:r>
            <a:r>
              <a:rPr lang="en-US" sz="2400" dirty="0" smtClean="0"/>
              <a:t>।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>
                <a:latin typeface="Nirmala UI Semilight" pitchFamily="34" charset="0"/>
                <a:cs typeface="Nirmala UI Semilight" pitchFamily="34" charset="0"/>
              </a:rPr>
              <a:t>বাড়ীর কাজ</a:t>
            </a:r>
            <a:endParaRPr lang="en-US" dirty="0">
              <a:latin typeface="Nirmala UI Semilight" pitchFamily="34" charset="0"/>
              <a:cs typeface="Nirmala UI Semi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একটি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জটিল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সংখ্যা</a:t>
            </a:r>
            <a:r>
              <a:rPr lang="bn-BD" sz="4400" dirty="0" smtClean="0">
                <a:latin typeface="Nirmala UI Semilight" pitchFamily="34" charset="0"/>
                <a:cs typeface="Nirmala UI Semilight" pitchFamily="34" charset="0"/>
              </a:rPr>
              <a:t> z=a+ib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হলে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এবং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a=4, R(z)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এর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মান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কত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?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(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a+ib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)(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c+id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)=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x+iy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হলে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,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দেখাও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যে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(a-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ib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)(c-id)=x-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iy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(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a+ib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)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এর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modulus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নির্ণয়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 </a:t>
            </a:r>
            <a:r>
              <a:rPr lang="en-US" sz="4400" dirty="0" err="1" smtClean="0">
                <a:latin typeface="Nirmala UI Semilight" pitchFamily="34" charset="0"/>
                <a:cs typeface="Nirmala UI Semilight" pitchFamily="34" charset="0"/>
              </a:rPr>
              <a:t>কর</a:t>
            </a:r>
            <a:r>
              <a:rPr lang="en-US" sz="4400" dirty="0" smtClean="0">
                <a:latin typeface="Nirmala UI Semilight" pitchFamily="34" charset="0"/>
                <a:cs typeface="Nirmala UI Semilight" pitchFamily="34" charset="0"/>
              </a:rPr>
              <a:t>।  </a:t>
            </a:r>
          </a:p>
          <a:p>
            <a:pPr>
              <a:buFont typeface="Arial" pitchFamily="34" charset="0"/>
              <a:buChar char="•"/>
            </a:pPr>
            <a:endParaRPr lang="en-US" sz="4400" dirty="0" smtClean="0">
              <a:latin typeface="Nirmala UI Semilight" pitchFamily="34" charset="0"/>
              <a:cs typeface="Nirmala UI Semilight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Nirmala UI Semilight" pitchFamily="34" charset="0"/>
              <a:cs typeface="Nirmala UI Semilight" pitchFamily="34" charset="0"/>
            </a:endParaRPr>
          </a:p>
          <a:p>
            <a:r>
              <a:rPr lang="en-US" dirty="0" smtClean="0">
                <a:latin typeface="Nirmala UI Semilight" pitchFamily="34" charset="0"/>
                <a:cs typeface="Nirmala UI Semilight" pitchFamily="34" charset="0"/>
              </a:rPr>
              <a:t>.</a:t>
            </a:r>
            <a:endParaRPr lang="en-US" dirty="0">
              <a:latin typeface="Nirmala UI Semilight" pitchFamily="34" charset="0"/>
              <a:cs typeface="Nirmala UI Semilight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n-BD" dirty="0" smtClean="0">
                <a:latin typeface="Nirmala UI Semilight" pitchFamily="34" charset="0"/>
                <a:cs typeface="Nirmala UI Semilight" pitchFamily="34" charset="0"/>
              </a:rPr>
              <a:t>ধন্যবাদ </a:t>
            </a:r>
            <a:endParaRPr lang="en-US" dirty="0">
              <a:latin typeface="Nirmala UI Semilight" pitchFamily="34" charset="0"/>
              <a:cs typeface="Nirmala UI Semi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430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Flow</vt:lpstr>
      <vt:lpstr>Equation</vt:lpstr>
      <vt:lpstr>WELL COME</vt:lpstr>
      <vt:lpstr>Chapter- 3</vt:lpstr>
      <vt:lpstr>শিখন ফল </vt:lpstr>
      <vt:lpstr>বিভিন্ন সংজ্ঞাঃ</vt:lpstr>
      <vt:lpstr>Slide 5</vt:lpstr>
      <vt:lpstr>Slide 6</vt:lpstr>
      <vt:lpstr>শ্রেণীর কাজঃ</vt:lpstr>
      <vt:lpstr>বাড়ীর কাজ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COME</dc:title>
  <dc:creator>jillur-02</dc:creator>
  <cp:lastModifiedBy>jillur02</cp:lastModifiedBy>
  <cp:revision>39</cp:revision>
  <dcterms:created xsi:type="dcterms:W3CDTF">2006-08-16T00:00:00Z</dcterms:created>
  <dcterms:modified xsi:type="dcterms:W3CDTF">2018-02-20T16:51:54Z</dcterms:modified>
</cp:coreProperties>
</file>